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75" r:id="rId6"/>
    <p:sldId id="276" r:id="rId7"/>
    <p:sldId id="259" r:id="rId8"/>
    <p:sldId id="277" r:id="rId9"/>
    <p:sldId id="260" r:id="rId10"/>
    <p:sldId id="278" r:id="rId11"/>
    <p:sldId id="261" r:id="rId12"/>
    <p:sldId id="280" r:id="rId13"/>
    <p:sldId id="281" r:id="rId14"/>
    <p:sldId id="282" r:id="rId15"/>
    <p:sldId id="279" r:id="rId16"/>
    <p:sldId id="283" r:id="rId17"/>
    <p:sldId id="272" r:id="rId18"/>
    <p:sldId id="262" r:id="rId19"/>
    <p:sldId id="284" r:id="rId20"/>
    <p:sldId id="285" r:id="rId21"/>
    <p:sldId id="263" r:id="rId22"/>
    <p:sldId id="270" r:id="rId23"/>
    <p:sldId id="264" r:id="rId24"/>
    <p:sldId id="269" r:id="rId25"/>
    <p:sldId id="265" r:id="rId26"/>
    <p:sldId id="271" r:id="rId27"/>
    <p:sldId id="266" r:id="rId28"/>
    <p:sldId id="286" r:id="rId29"/>
    <p:sldId id="268" r:id="rId30"/>
    <p:sldId id="267" r:id="rId31"/>
    <p:sldId id="27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B1E80-71D1-4CD1-9A78-5343F8548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0B36C-3460-49D4-A9C0-E77889CA4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59CE8-B57F-43DB-B860-EEEF8488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12652-848C-45A9-9D4D-E27F10FB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9C0CA1-D98D-4508-8A23-7F4C4A85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6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80ED4-0E5F-484F-BB6D-F5C06667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1EB497-6F4F-4693-A0F4-A22F3871A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B5496-14ED-49D8-A5A4-0FB57471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F30F3A-D8E1-4B23-9806-BA315AEE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E91E7-12F5-4093-8BC1-6EADD251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3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0A3612-65FB-4B5F-9A0B-2516E2285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08102E-CBE2-4BFB-988F-F523D7898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FE6F2-4560-4E27-8D0E-E6037363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DDEF9-7AFC-4BDD-A153-B5015C80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E571DE-43DC-4C85-A28B-AE9060DD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9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40D97-4097-4C70-8F23-8F30B9A7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147BC-9103-446D-9917-89778F3D5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1F86A-63A0-40F8-B026-251847CD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45B9BF-E6F0-4478-94E9-B50238CD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87A84-84E0-4471-86F1-9C1505B2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8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0146D-4FE5-49C6-BD23-C3D3820A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1DFD87-07A0-48DD-BB86-01864205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1D348F-35B8-406A-BE03-8B9B8BF1D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4C95A-936B-4741-9C8D-D5AEACD5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6DABCC-3378-47D8-896E-84804F5C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2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5EA65-3F23-443D-9D35-1E692170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28EBC-1E99-4C0F-BF33-B1C7FEBC6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BC4B5A-9651-49EF-8E56-6C8262078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B002C3-3E32-431A-B5BB-95642E7D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18CB2D-3C0A-4DA6-8476-7536B44D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E41713-63F5-4BB5-B81D-8F855DAB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D1F5D-0050-462A-BFA3-319FC7F2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D7715-E287-4121-9AF7-FD786DCB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681C61-DEBB-4DFB-B36A-CC6F7D28A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C3BD4B-ADAC-45C6-B8E7-F724B7101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CEED32-4CE0-4413-AC6A-269DF37EF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A24B79-A849-4AA2-AE66-19340764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675D4E-D4AF-4B61-9DD4-1646A44F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A17A5D-EF92-44BC-A75C-09F5B17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8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1F479-F421-4764-9998-28E623CC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45E7DD-30BF-4EAF-A278-EA899D5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1EDBFA-F364-4193-B022-C92C53E7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7EBA8E-CDD6-4282-AD3B-FB19C226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6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FB1D32-A742-4D13-9FFB-327E69A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1360E5-A137-4720-B600-A6AFAE89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4FEA68-2D33-441A-B050-D9FD8170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9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F5826-4AFB-4FD6-AC7C-0019F789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5C6729-E9E9-4A32-A10C-5096FFE4D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98A94E-0676-4F0F-9BD4-6BEBA33AB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F0D9B1-4D93-4FBC-BE6A-2DD69E7C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0C816A-A308-4F7D-A45B-DE7645EC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970A89-725A-4470-BD7A-8DA5AC14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3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B0736-3326-4C14-8D7C-65E160FC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8D4C24-BACA-4265-9B7D-C9135A7B7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C46E3-5023-42D0-AC73-ACBCF4043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97D31B-765D-44B1-9124-42996277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9F30C4-E2FE-4A97-9E16-EA9A4320F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6E64AA-3D32-4486-9189-08D30F51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3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7AD8-6105-4ECA-9566-6D36BBF17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029C2A-7A5F-4DB4-9524-6694B020D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7FBD9D-DB69-4AAB-8760-A78B49ADC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D37FA-A5B3-44F8-867E-E17FCF877F2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9D7C88-4E56-40FE-B905-FFB192504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CB26F8-4AE9-4918-B0A7-A680022BB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998CE-82C0-457B-8DD8-D8592197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44976-60C5-44A4-BD11-E09B88161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ECD431-CDDE-483D-B1FB-C38F016D1B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5A6AB-5189-4403-B279-F7CA37A4C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26122D-88F6-4049-9359-E7690714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85" y="119822"/>
            <a:ext cx="10047430" cy="6618355"/>
          </a:xfrm>
        </p:spPr>
      </p:pic>
    </p:spTree>
    <p:extLst>
      <p:ext uri="{BB962C8B-B14F-4D97-AF65-F5344CB8AC3E}">
        <p14:creationId xmlns:p14="http://schemas.microsoft.com/office/powerpoint/2010/main" val="349252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3943E4-6E1C-4542-AAA1-F1455AB11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0136"/>
            <a:ext cx="10515600" cy="4808638"/>
          </a:xfrm>
        </p:spPr>
        <p:txBody>
          <a:bodyPr>
            <a:normAutofit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1930-1939 годах флот СССР пополнился 20 большими, 80 средними, 60 малыми подводными лодками и 20 подводными минными заградителями. К началу Великой Отечественной войны (1941-1945) в составе четырех флотов имелось 218 подводных лодок, из них 211 советской постройки. За годы войны их экипажами было потоплено около 100 боевых кораблей и уничтожено свыше 200 транспортов. Более шести тысяч подводников были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награждены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орденами и медалями, а 21 подводник удостоился звания Героя Советского Союза.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498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78248B-A619-4937-8927-FE2C337A9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0" y="112244"/>
            <a:ext cx="10557311" cy="6633511"/>
          </a:xfrm>
        </p:spPr>
      </p:pic>
    </p:spTree>
    <p:extLst>
      <p:ext uri="{BB962C8B-B14F-4D97-AF65-F5344CB8AC3E}">
        <p14:creationId xmlns:p14="http://schemas.microsoft.com/office/powerpoint/2010/main" val="21734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AC3CB6-ED40-44DA-B2FE-2EDDC7360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2" y="91139"/>
            <a:ext cx="10265076" cy="6675721"/>
          </a:xfrm>
        </p:spPr>
      </p:pic>
    </p:spTree>
    <p:extLst>
      <p:ext uri="{BB962C8B-B14F-4D97-AF65-F5344CB8AC3E}">
        <p14:creationId xmlns:p14="http://schemas.microsoft.com/office/powerpoint/2010/main" val="418544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1E711E-D8F5-4B3B-9D7D-AA95C4BED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84" y="109386"/>
            <a:ext cx="9916231" cy="6639227"/>
          </a:xfrm>
        </p:spPr>
      </p:pic>
    </p:spTree>
    <p:extLst>
      <p:ext uri="{BB962C8B-B14F-4D97-AF65-F5344CB8AC3E}">
        <p14:creationId xmlns:p14="http://schemas.microsoft.com/office/powerpoint/2010/main" val="2682305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1AF9C6-A81C-455B-A3A2-FF3E14464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2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послевоенные годы началось интенсивное развитие предприятий, строивших подводные лодки. Одновременно с этим были развернуты работы и по созданию новых пунктов базирования подводных лодок на всех флотах, прежде всего на Северном и Тихоокеанском.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2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1958 году в боевой состав флота вошла первая советская атомная подводная лодка (АПЛ) "К-3" ("Ленинский комсомол"), а через 10 лет ВМФ располагал уже более чем 50 атомными подводными лодками. Внедрение на подлодки ядерных энергетических установок дало им неограниченную автономность плавания.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2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1967 году в состав ВМФ вошли первые ракетные подводные крейсера стратегического назначения (атомные подводные лодки, вооруженные баллистическими ракетами).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044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6889AF-C26D-46CB-A4C2-B4BE75495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3" y="183478"/>
            <a:ext cx="11365826" cy="6402047"/>
          </a:xfrm>
        </p:spPr>
      </p:pic>
    </p:spTree>
    <p:extLst>
      <p:ext uri="{BB962C8B-B14F-4D97-AF65-F5344CB8AC3E}">
        <p14:creationId xmlns:p14="http://schemas.microsoft.com/office/powerpoint/2010/main" val="179442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00B8C7-AB09-45CC-88F6-7C5B19FAE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7" y="1517515"/>
            <a:ext cx="11926986" cy="4441921"/>
          </a:xfrm>
        </p:spPr>
      </p:pic>
    </p:spTree>
    <p:extLst>
      <p:ext uri="{BB962C8B-B14F-4D97-AF65-F5344CB8AC3E}">
        <p14:creationId xmlns:p14="http://schemas.microsoft.com/office/powerpoint/2010/main" val="1769061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A4521C8-B0DF-4A34-82A0-D1B48C8CE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оснащением подводных лодок баллистическими и крылатыми ракетами – носителями ядерного оружия, появлением на подводных лодках ядерных энергетических установок подводные силы вышли в океан и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стали главной ударной силой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ВМФ, обладающей высокой мобильностью, скрытностью, способностью решать оперативно-стратегические и стратегические задачи.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Десятилетия глобального противостояния в мировом океане в период "холодной войны" стали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завершающим этапом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становления национальной подводной школы, временем развития подводных сил отечественного ВМФ превратившихся в главный род сил флота, который в настоящее время является важнейшим аргументом страны в укреплении безопасности на море.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Основу современных подводных сил ВМФ России составляют современные атомные стратегические и многоцелевые подводные лодки, вооруженные баллистическими ракетами морского базирования и крылатыми ракетами. В состав сил включены также и дизель-электрические (неатомные) подводные лодки.</a:t>
            </a:r>
            <a:b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923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C330B4-A4E1-4A3F-95E5-B0A97A4F0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7" y="367180"/>
            <a:ext cx="11894753" cy="5790328"/>
          </a:xfrm>
        </p:spPr>
      </p:pic>
    </p:spTree>
    <p:extLst>
      <p:ext uri="{BB962C8B-B14F-4D97-AF65-F5344CB8AC3E}">
        <p14:creationId xmlns:p14="http://schemas.microsoft.com/office/powerpoint/2010/main" val="86455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BECAAF-83BE-48A7-A0E1-1E3DA0617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марта в России отмечается День моряка-подводника, установленный приказом главнокомандующего ВМФ Российской Федерации от 15 июля 1996 года "О введении годовых праздников и профессиональных дней по специальности".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Дата для проведения профессионального праздника выбрана не случайно. 19 марта (6 марта по старому стилю) 1906 года подводные лодки в русском флоте были выделены в самостоятельный класс боевых кораблей. Об этом свидетельствует приказ по Морскому ведомству № 52 от 24 марта (11 марта по старому стилю) 1906 года, подписанный морским министром, в котором говорится: "Государь Император [Николай II], в шестой день марта сего года, Высочайше повелеть соизволил… включить в классификацию судов военного флота разряд подводных лодок". Этот день считается официальной датой рождения подводных сил российского флота.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896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6E2E40-BC88-43A1-89E9-4A5081B0C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17" y="108314"/>
            <a:ext cx="9279806" cy="6555032"/>
          </a:xfrm>
        </p:spPr>
      </p:pic>
    </p:spTree>
    <p:extLst>
      <p:ext uri="{BB962C8B-B14F-4D97-AF65-F5344CB8AC3E}">
        <p14:creationId xmlns:p14="http://schemas.microsoft.com/office/powerpoint/2010/main" val="3549440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7260FF-7A7F-4D10-B2D3-35B022704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Подводные силы как ударная сила флота обладают рядом свойств, определяющих их преимущество в вооруженной борьбе на море: скрытность действий, способность вести боевые действия в любых районах Мирового океана, способность наносить мощные ракетно-ядерные удары по важным в военном отношении объектам противника и наиболее эффективно вести боевые действия против боевых надводных кораблей, подводных лодок, транспортов и судов противника. Они обладают способностью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действовать подо льдами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Арктического бассейна и малой зависимостью от гидрометеорологических условий в районе боевых действий.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Организационно подводные лодки входят в состав всех флотов. Наиболее мощными группировками подводных сил обладают Северный и Тихоокеанский флоты.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378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AA0022-34BC-443D-9C7A-30EFEB9C4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51" y="165755"/>
            <a:ext cx="9351219" cy="6536502"/>
          </a:xfrm>
        </p:spPr>
      </p:pic>
    </p:spTree>
    <p:extLst>
      <p:ext uri="{BB962C8B-B14F-4D97-AF65-F5344CB8AC3E}">
        <p14:creationId xmlns:p14="http://schemas.microsoft.com/office/powerpoint/2010/main" val="256318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4C4DC5-FB24-4522-8F41-A62190194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подводные лодки различных классов продолжают нести боевое дежурство и боевую службу в рамках системы обеспечения национальной безопасности России. Наличие современного подводного флота позволяет России оставаться в числе крупнейших морских держав. Поэтому создание подводных лодок продолжается и сегодня. В настоящее время завершено строительство атомных подводных ракетоносцев серии "Ясень" и "Борей". За этой серией пошли корабли усовершенствованных проектов - "Борей-А" и "Ясень-М". Это технически более сложные атомоходы с интеллектуализацией боевых действий, с внедрением передовых информационных технологий и радиоэлектронным вооружением. Они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обладают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новыми характеристиками с точки зрения физических полей, систем управления оружием, маневренных свойств.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676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8FA156-F70B-461E-AFFD-E088148A0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29" y="227296"/>
            <a:ext cx="9596541" cy="6403407"/>
          </a:xfrm>
        </p:spPr>
      </p:pic>
    </p:spTree>
    <p:extLst>
      <p:ext uri="{BB962C8B-B14F-4D97-AF65-F5344CB8AC3E}">
        <p14:creationId xmlns:p14="http://schemas.microsoft.com/office/powerpoint/2010/main" val="3259748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F8CFF-8150-4498-80A7-EA53B22C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9F315-169D-4D99-9A8E-8A434B13E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Наряду со строительством подводных лодок четвертого поколения уже ведутся работы над созданием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АПЛ пятого поколения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Лодки проекта "Хаски", объединяющие в себе возможности многоцелевой и стратегической подлодки, будут предназначены для стратегического сдерживания и уничтожения надводных кораблей/субмарин, разведки, а также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нанесения ударов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 наземным целям высокоточным оружием.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подводных силах России также идет обновление и неатомной составляющей – строятся дизель-электрические подводные лодки проекта "Варшавянка". За незаметность "Варшавянку" в НАТО называют "черной дырой в океане". Значительная огневая мощь и высокая скрытность позволили проекту стать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лучших в мире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среди неатомных субмарин.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Параллельно с "Варшавянками" строится серия неатомных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дизель-электрических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подводных лодок следующего поколения (IV поколения),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677 "Лада"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02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66488C-ED99-4F11-8A5B-6C9AE9EB8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0" y="953311"/>
            <a:ext cx="11873780" cy="4617581"/>
          </a:xfrm>
        </p:spPr>
      </p:pic>
    </p:spTree>
    <p:extLst>
      <p:ext uri="{BB962C8B-B14F-4D97-AF65-F5344CB8AC3E}">
        <p14:creationId xmlns:p14="http://schemas.microsoft.com/office/powerpoint/2010/main" val="117111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EA783-8ACD-43D3-A7D5-A368FCA0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E429A-602E-422D-8EFE-B24A7E7C5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оценке Минобороны РФ, эти лодки являются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самыми современными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 перспективными российскими неатомными подводными кораблями "с точки зрения боевой эффективности и ряда других тактико-технических характеристик". Кроме того, субмарины имеют скромные размеры, позволяющие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ее как на мелководье, так и на больших глубинах. Головная подводная лодка этого проекта "Санкт-Петербург" была принята в состав ВМФ России, но с 2010 года находилась в опытной эксплуатации на Северном флоте. В сентябре 2021 года она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завершила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опытную эксплуатацию и стала полноценной боевой единицей в составе Военно-морского флота России.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25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83C489-C2B1-4257-90BB-2BF0EE6476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36" y="276157"/>
            <a:ext cx="9458528" cy="63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35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556A75-A0E6-4EC6-9316-3853F173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4" y="612378"/>
            <a:ext cx="10770140" cy="5880497"/>
          </a:xfrm>
        </p:spPr>
      </p:pic>
    </p:spTree>
    <p:extLst>
      <p:ext uri="{BB962C8B-B14F-4D97-AF65-F5344CB8AC3E}">
        <p14:creationId xmlns:p14="http://schemas.microsoft.com/office/powerpoint/2010/main" val="8792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392228-840C-465A-BA98-2A2296435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02" y="191816"/>
            <a:ext cx="6457630" cy="6490986"/>
          </a:xfrm>
        </p:spPr>
      </p:pic>
    </p:spTree>
    <p:extLst>
      <p:ext uri="{BB962C8B-B14F-4D97-AF65-F5344CB8AC3E}">
        <p14:creationId xmlns:p14="http://schemas.microsoft.com/office/powerpoint/2010/main" val="240871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9DFEBF-1275-477F-8421-73FB35D21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Параллельно со строительством подводных лодок новых поколений развивается система поисково-спасательного обеспечения действий подводных сил ВМФ России.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День моряка-подводника в главных базах и пунктах базирования флотов проходят торжественные мероприятия, на которых отдается заслуженная дань уважения всем поколениям подводников.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Традиционно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моряка-подводника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отмечают не только военные, но и конструкторы, строители подводных лодок, судоремонтники – все, кто обеспечивает строительство, ремонт и поддержание боевой готовности подводного флота.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493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F0396E-106A-413C-9015-539042CCB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10" y="19539"/>
            <a:ext cx="6838461" cy="6838461"/>
          </a:xfrm>
        </p:spPr>
      </p:pic>
    </p:spTree>
    <p:extLst>
      <p:ext uri="{BB962C8B-B14F-4D97-AF65-F5344CB8AC3E}">
        <p14:creationId xmlns:p14="http://schemas.microsoft.com/office/powerpoint/2010/main" val="4126072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8054D5B-139D-42D1-BBC8-E8336DA1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рубеже XIX–XX веков практически все ведущие державы только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приступили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 строительству подводного флота.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Хотя в России в XIX веке было построено несколько экспериментальных подводных лодок и даже серия из 50 сверхмалых субмарин, предназначавшихся для обороны морских крепостей, все же конструирование и постройка подводных лодок, как одно из важнейших направлений военного судостроения,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зародилось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стране в первом десятилетии XX века.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Первой российской боевой подводной лодкой, вошедшей в состав флота, был "Дельфин" ("Миноносец № 113"), постройка и испытания которой были завершены в 1903 году. Первые подводные корабли в России называли миноносцами, или полуподводными судами. Настоящее название – подводная лодка – было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только в 1906 году.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86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DE23CC-31AF-47D0-8411-F5903F6F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08" y="220462"/>
            <a:ext cx="8820722" cy="6417075"/>
          </a:xfrm>
        </p:spPr>
      </p:pic>
    </p:spTree>
    <p:extLst>
      <p:ext uri="{BB962C8B-B14F-4D97-AF65-F5344CB8AC3E}">
        <p14:creationId xmlns:p14="http://schemas.microsoft.com/office/powerpoint/2010/main" val="134327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360C5A-A7D9-4B12-A1E4-E4D170AF1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7" y="159412"/>
            <a:ext cx="11715525" cy="6539176"/>
          </a:xfrm>
        </p:spPr>
      </p:pic>
    </p:spTree>
    <p:extLst>
      <p:ext uri="{BB962C8B-B14F-4D97-AF65-F5344CB8AC3E}">
        <p14:creationId xmlns:p14="http://schemas.microsoft.com/office/powerpoint/2010/main" val="392323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66DE9-ABF4-467D-AC68-F85ADD13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4DACB-D3DD-4D3B-B5B0-E62AE8BA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Впервые подводные лодки как новый разряд кораблей, еще не получивший официального признания, приняли участие в боевых действиях в русско-японской войне. Серия подводных лодок из 13 единиц, так называемая "рыбья серия" (по названиям "Дельфин", "Скат", "Налим", и т.д.), в 1904 году была переброшена по железной дороге на Дальний Восток для участия в войне с Японией. Наличие русских подводных лодок в составе сил, предназначенных для обороны Владивостока, заставило противника отказаться от действий против русской военно-морской базы.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первого соединения подводных сил – бригады подводных лодок в составе Балтийского флота – относится к 1911 году. Бригада базировалась в </a:t>
            </a:r>
            <a:r>
              <a:rPr lang="ru-RU" sz="1800" dirty="0" err="1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Либаве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(ныне Лиепая, Латвия) и состояла из 11 подлодок, плавучих баз "Хабаровск" и "Европа".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25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0FB80E-B280-40C5-AE3D-CED7D252A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41" y="29589"/>
            <a:ext cx="9891701" cy="6828411"/>
          </a:xfrm>
        </p:spPr>
      </p:pic>
    </p:spTree>
    <p:extLst>
      <p:ext uri="{BB962C8B-B14F-4D97-AF65-F5344CB8AC3E}">
        <p14:creationId xmlns:p14="http://schemas.microsoft.com/office/powerpoint/2010/main" val="85709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2FC62-9AC9-436D-BB4F-5EE6A097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6C069E-1342-4580-A2BB-590781B2E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ходе Первой мировой войны (1914-1918) подлодки использовались для борьбы на морских коммуникациях. К концу военных действий сформировался </a:t>
            </a:r>
            <a:r>
              <a:rPr lang="ru-RU" sz="1800" u="sng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самостоятельный род флота</a:t>
            </a: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подводные силы, который мог решать задачи как тактического, так и оперативного характера.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ru-RU" sz="1800" dirty="0">
                <a:solidFill>
                  <a:srgbClr val="45454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Начальным этапом в истории советского подводного кораблестроения стали 1920-1926 годы, когда на одном из черноморских заводов была осуществлена сборка нескольких малых подводных лодок, закупленных за рубежом в годы Первой мировой войны.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89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1291</Words>
  <Application>Microsoft Office PowerPoint</Application>
  <PresentationFormat>Широкоэкранный</PresentationFormat>
  <Paragraphs>26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XE</dc:creator>
  <cp:lastModifiedBy>XE</cp:lastModifiedBy>
  <cp:revision>6</cp:revision>
  <dcterms:created xsi:type="dcterms:W3CDTF">2024-03-19T12:46:09Z</dcterms:created>
  <dcterms:modified xsi:type="dcterms:W3CDTF">2024-03-19T13:31:17Z</dcterms:modified>
</cp:coreProperties>
</file>