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7" r:id="rId4"/>
    <p:sldId id="258" r:id="rId5"/>
    <p:sldId id="282" r:id="rId6"/>
    <p:sldId id="259" r:id="rId7"/>
    <p:sldId id="283" r:id="rId8"/>
    <p:sldId id="260" r:id="rId9"/>
    <p:sldId id="261" r:id="rId10"/>
    <p:sldId id="284" r:id="rId11"/>
    <p:sldId id="262" r:id="rId12"/>
    <p:sldId id="285" r:id="rId13"/>
    <p:sldId id="263" r:id="rId14"/>
    <p:sldId id="287" r:id="rId15"/>
    <p:sldId id="264" r:id="rId16"/>
    <p:sldId id="286" r:id="rId17"/>
    <p:sldId id="289" r:id="rId18"/>
    <p:sldId id="265" r:id="rId19"/>
    <p:sldId id="288" r:id="rId20"/>
    <p:sldId id="266" r:id="rId21"/>
    <p:sldId id="290" r:id="rId22"/>
    <p:sldId id="267" r:id="rId23"/>
    <p:sldId id="268" r:id="rId24"/>
    <p:sldId id="291" r:id="rId25"/>
    <p:sldId id="269" r:id="rId26"/>
    <p:sldId id="292" r:id="rId27"/>
    <p:sldId id="270" r:id="rId28"/>
    <p:sldId id="293" r:id="rId29"/>
    <p:sldId id="271" r:id="rId30"/>
    <p:sldId id="297" r:id="rId31"/>
    <p:sldId id="272" r:id="rId32"/>
    <p:sldId id="273" r:id="rId33"/>
    <p:sldId id="280" r:id="rId34"/>
    <p:sldId id="275" r:id="rId35"/>
    <p:sldId id="294" r:id="rId36"/>
    <p:sldId id="274" r:id="rId37"/>
    <p:sldId id="295" r:id="rId38"/>
    <p:sldId id="276" r:id="rId39"/>
    <p:sldId id="296" r:id="rId40"/>
    <p:sldId id="277" r:id="rId41"/>
    <p:sldId id="298" r:id="rId42"/>
    <p:sldId id="278" r:id="rId43"/>
    <p:sldId id="299" r:id="rId44"/>
    <p:sldId id="279" r:id="rId45"/>
    <p:sldId id="300" r:id="rId4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2" y="9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907AFA-59D1-41DE-84CC-708568F0A4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94FD30-3AEC-40F2-9905-A383863919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5D66F4-2458-42EC-A42E-38B184647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D8E7-5B57-43D4-97FD-D6BD4012AA19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4652F3-5C0E-4284-BD38-028385EEB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D8A2E-400C-4DA0-AD5B-4CA88CDE7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33B-885B-4045-B223-F770EB2D1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500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9E6B2-14DC-4F2A-92A0-D1D835059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F9DA7A-8ACE-4BF3-8438-BE161F7812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D8E301-10C2-4E55-9C93-A8434819A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D8E7-5B57-43D4-97FD-D6BD4012AA19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4F2A60-8FCF-46DA-8C0F-55A6FF02D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F2C0C8-0751-471E-BB48-B6C5E23D4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33B-885B-4045-B223-F770EB2D1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983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58BA60F-91C0-4836-838D-2B562BE668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4C704E-5FA8-4A1C-9C35-C1FCAD7F5B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B6EA05-E99A-4EF9-93F0-70A3E689E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D8E7-5B57-43D4-97FD-D6BD4012AA19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8F4ECE-97D1-4FB5-8F94-356DF237E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9941EC-2BB4-4C27-828F-EE66E41FC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33B-885B-4045-B223-F770EB2D1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827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6ED788-677A-4017-BAEB-41E2A171F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9757BA-C3E0-4072-A9C5-ADB0409E6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2FFB17-197E-494D-8243-1BA40ED95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D8E7-5B57-43D4-97FD-D6BD4012AA19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B2BF77-722E-4B8F-B161-C6EEF8E3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70C489-5C2A-42AE-A033-5CC56727D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33B-885B-4045-B223-F770EB2D1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432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A038C7-570D-421C-A968-1A1308FF4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2A60E6-CDC4-4B3E-9700-021C57C5C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BC709-AB7E-4D2F-B3C0-226946F3F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D8E7-5B57-43D4-97FD-D6BD4012AA19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FE3BF8-54B7-4F06-B307-18B194898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35E710-232C-4222-919C-1211438E8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33B-885B-4045-B223-F770EB2D1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72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B4F6E0-B5BF-4C9A-9D4B-587D89F78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6DB935-2366-4C5A-9931-2D8AACE5D4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7EBA35-AD6C-4833-8436-4CDE1403EE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0D2970-6DA7-4FFC-8CF7-1ABFCA93C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D8E7-5B57-43D4-97FD-D6BD4012AA19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02DEF6-1B0D-4817-8356-CC3DA8F9C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2E2B8F-3A57-441E-88A1-DFA164A5E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33B-885B-4045-B223-F770EB2D1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35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D4480-BEB5-4ADA-8EAC-9E1A52344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7542AD-A78F-40C6-933A-AFF59AC1A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6BC2D2-40B3-411B-BC4D-474885A980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D9480BE-212B-45AE-8304-2E27AF0613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3C4794A-ACAB-49A3-94CC-025B41375A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0CCA539-E026-466E-AFF6-9D7D28727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D8E7-5B57-43D4-97FD-D6BD4012AA19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2F57B02-8B3B-46A2-8110-902E748F4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3DDBB30-F20F-41FE-9D3C-4773064CE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33B-885B-4045-B223-F770EB2D1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234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8B09E8-8CAF-425A-A13E-8761D41FE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7D8C7F-A39B-46A0-ABB8-267AF02C8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D8E7-5B57-43D4-97FD-D6BD4012AA19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9F48FE0-72B2-42FC-972A-C14D31B2D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AAC96C4-415F-4D05-AC06-1177593A5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33B-885B-4045-B223-F770EB2D1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364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6D57FC8-41BE-4C7F-8B59-B5F34D813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D8E7-5B57-43D4-97FD-D6BD4012AA19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326AB89-CA0E-4681-9825-78DE56F19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506EC3D-5FFC-406B-931E-59F672C15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33B-885B-4045-B223-F770EB2D1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99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9CC52-7FEB-4694-9A59-A9FA7DDB0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BAC944-4213-45FA-A143-970345B70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BDC558-3F04-4A5A-9D0A-83B8BFCEA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141CDE-39E9-46EA-9534-5C5BD282C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D8E7-5B57-43D4-97FD-D6BD4012AA19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A3F3C9-D1A5-4C49-9C35-93C9D7118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63C3A7-5B80-46EA-8619-4EFF39060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33B-885B-4045-B223-F770EB2D1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177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9C2A6-6691-471A-9E6F-1358917D9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84C5C8C-BEEF-481A-B24C-DE554B8AFD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4EC307-6A36-4F11-81B1-24E88D2D2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C61B72-E64D-42CD-86E7-4E587AA8F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D8E7-5B57-43D4-97FD-D6BD4012AA19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BEFC64-7867-4A13-B07C-2D9E683D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58202C-8CDB-4FD8-A6CA-B9638671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33B-885B-4045-B223-F770EB2D1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535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D0143-49A6-4EBB-BC32-CAC3E9949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052D9D-DB3F-4316-9571-AA089D345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4FC813-5879-4B08-85B0-7350C26B72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5D8E7-5B57-43D4-97FD-D6BD4012AA19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AED5E7-4280-41B1-A351-3EA95D0F8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B49066-1605-40FC-8022-D6DBEC8913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4C33B-885B-4045-B223-F770EB2D1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68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53D9D4-5381-4682-83E6-A232DF2EBD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0" cap="all" dirty="0">
                <a:solidFill>
                  <a:srgbClr val="9D231F"/>
                </a:solidFill>
                <a:effectLst/>
                <a:latin typeface="RosgvardPh"/>
              </a:rPr>
              <a:t>ДЕНЬ ВОЙСК</a:t>
            </a:r>
            <a:br>
              <a:rPr lang="ru-RU" b="1" i="0" cap="all" dirty="0">
                <a:solidFill>
                  <a:srgbClr val="9D231F"/>
                </a:solidFill>
                <a:effectLst/>
                <a:latin typeface="RosgvardPh"/>
              </a:rPr>
            </a:br>
            <a:r>
              <a:rPr lang="ru-RU" b="1" i="0" cap="all" dirty="0">
                <a:solidFill>
                  <a:srgbClr val="9D231F"/>
                </a:solidFill>
                <a:effectLst/>
                <a:latin typeface="RosgvardPh"/>
              </a:rPr>
              <a:t>НАЦИОНАЛЬНОЙ ГВАРДИИ</a:t>
            </a:r>
            <a:br>
              <a:rPr lang="ru-RU" b="1" i="0" cap="all" dirty="0">
                <a:solidFill>
                  <a:srgbClr val="9D231F"/>
                </a:solidFill>
                <a:effectLst/>
                <a:latin typeface="RosgvardPh"/>
              </a:rPr>
            </a:br>
            <a:r>
              <a:rPr lang="ru-RU" b="1" i="0" cap="all" dirty="0">
                <a:solidFill>
                  <a:srgbClr val="9D231F"/>
                </a:solidFill>
                <a:effectLst/>
                <a:latin typeface="RosgvardPh"/>
              </a:rPr>
              <a:t>РОССИЙСКОЙ ФЕДЕРАЦИИ</a:t>
            </a:r>
            <a:br>
              <a:rPr lang="ru-RU" b="1" i="0" cap="all" dirty="0">
                <a:solidFill>
                  <a:srgbClr val="9D231F"/>
                </a:solidFill>
                <a:effectLst/>
                <a:latin typeface="RosgvardPh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31A829-A4F2-413B-950A-3AD027CCAE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ГБПОУ ИО «</a:t>
            </a:r>
            <a:r>
              <a:rPr lang="ru-RU" dirty="0" err="1"/>
              <a:t>БрПК</a:t>
            </a:r>
            <a:r>
              <a:rPr lang="ru-RU" dirty="0"/>
              <a:t>»</a:t>
            </a:r>
          </a:p>
          <a:p>
            <a:r>
              <a:rPr lang="ru-RU" dirty="0"/>
              <a:t>Преподаватель ОБЖ, БЖД </a:t>
            </a:r>
          </a:p>
          <a:p>
            <a:r>
              <a:rPr lang="ru-RU" dirty="0"/>
              <a:t>Дементьева Т.В.</a:t>
            </a:r>
          </a:p>
        </p:txBody>
      </p:sp>
    </p:spTree>
    <p:extLst>
      <p:ext uri="{BB962C8B-B14F-4D97-AF65-F5344CB8AC3E}">
        <p14:creationId xmlns:p14="http://schemas.microsoft.com/office/powerpoint/2010/main" val="905111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0E0C894-8BB2-4AFB-8F92-181DB10C03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302" y="62319"/>
            <a:ext cx="4329135" cy="6737955"/>
          </a:xfrm>
        </p:spPr>
      </p:pic>
    </p:spTree>
    <p:extLst>
      <p:ext uri="{BB962C8B-B14F-4D97-AF65-F5344CB8AC3E}">
        <p14:creationId xmlns:p14="http://schemas.microsoft.com/office/powerpoint/2010/main" val="127424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E91FC8-5C82-4FAF-8B69-86FE66544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0" cap="all" dirty="0">
                <a:solidFill>
                  <a:srgbClr val="000000"/>
                </a:solidFill>
                <a:effectLst/>
                <a:latin typeface="Roboto Condensed" panose="02000000000000000000" pitchFamily="2" charset="0"/>
              </a:rPr>
              <a:t>ОСНОВНЫЕ ИСТОРИЧЕСКИЕ ДАТЫ (1811–1917 ГГ.)</a:t>
            </a:r>
            <a:br>
              <a:rPr lang="ru-RU" b="1" i="0" cap="all" dirty="0">
                <a:solidFill>
                  <a:srgbClr val="000000"/>
                </a:solidFill>
                <a:effectLst/>
                <a:latin typeface="Roboto Condensed" panose="02000000000000000000" pitchFamily="2" charset="0"/>
              </a:rPr>
            </a:b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F3719FA-23B7-4ADE-A339-6F703D12C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27 МАРТА 1811 г.</a:t>
            </a: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 На основании указа императора Александра I завершено формирование внутренней стражи на территории Российской империи.</a:t>
            </a:r>
          </a:p>
          <a:p>
            <a:r>
              <a:rPr lang="ru-RU" b="1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1 ФЕВРАЛЯ 1817 г. </a:t>
            </a: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Император Александр I утвердил Положение для жандармов внутренней стражи, а также штаты и инструкции о составе и обязанностях должностных лиц жандармских дивизионов и команд.</a:t>
            </a:r>
          </a:p>
          <a:p>
            <a:r>
              <a:rPr lang="ru-RU" b="1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19 МАРТА 1826 г. </a:t>
            </a: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Указом императора Николая I на нижних чинов внутренней стражи распространено право на получение знака ордена Святой Анны за беспорочную службу.</a:t>
            </a:r>
          </a:p>
          <a:p>
            <a:r>
              <a:rPr lang="ru-RU" b="1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1 ДЕКАБРЯ 1854 г.</a:t>
            </a: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 Император Николай I утвердил образец Боевого знамени для батальонов Отдельного корпуса внутренней стражи. Это знамя стало первым официально утвержденным Боевым знаменем специально для внутренней стражи.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3855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20C6F45-0D05-429E-928D-9CCD25BEA2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475" y="264064"/>
            <a:ext cx="10306440" cy="6329872"/>
          </a:xfrm>
        </p:spPr>
      </p:pic>
    </p:spTree>
    <p:extLst>
      <p:ext uri="{BB962C8B-B14F-4D97-AF65-F5344CB8AC3E}">
        <p14:creationId xmlns:p14="http://schemas.microsoft.com/office/powerpoint/2010/main" val="538886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689D46E-315B-4A35-A2BF-9AFFBC4A8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3115"/>
            <a:ext cx="10515600" cy="5894962"/>
          </a:xfrm>
        </p:spPr>
        <p:txBody>
          <a:bodyPr>
            <a:normAutofit fontScale="70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20 ЯНВАРЯ 1886 г. </a:t>
            </a: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Государственный совет Российской империи постановил в течение 1886 г. сформировать конвойную стражу в количестве 567 конвойных команд.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4 НОЯБРЯ 1886 г.</a:t>
            </a: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 Указом императора Александра III утвержден порядок комплектования конвойной стражи и форма обмундирования.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30 АПРЕЛЯ 1904 г.</a:t>
            </a: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 Приказом военного министра за особо выдающиеся подвиги, проявленные нижними чинами конвойной стражи, предписано награждать их серебряной медалью «За усердие» на Станиславской ленте для ношения на груди, а также деньгами за счет средств тюремного ведомства.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10 ИЮНЯ 1907 г. </a:t>
            </a: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Утвержден проект Устава конвойной службы. Состоял из 13 глав и 484 статей.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27 МАРТА 1911 г.</a:t>
            </a: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 В ознаменование 100-летия со времени основания конвойной стражи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иместных</a:t>
            </a: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 войск указом императора Николая II объявлено всем офицерам и классным чинам высочайшее благоволение, а нижним чинам – царское спасибо.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11 НОЯБРЯ 1912 г. </a:t>
            </a: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Министром внутренних дел утверждено Положение о вооруженной охране на железных дорогах.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24 СЕНТЯБРЯ 1916 г. </a:t>
            </a: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Местными войсками приняты под охрану тоннели на Забайкальской железной дороге.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27 ФЕВРАЛЯ 1917 г. </a:t>
            </a: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Февральская революция в России. Революционные настроения, охватившие армию, проникают и в конвойную стражу. Солдаты Петроградской, Московской конвойных команд поддержали революцию.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25 ОКТЯБРЯ (7 НОЯБРЯ) 1917 г.</a:t>
            </a: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 Октябрьская революция в России. Свержение Временного правительства и установление советской власти во всех регионах страны.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2514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7FA2974-3485-4458-AA89-F9FFF04033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13" y="209023"/>
            <a:ext cx="11448808" cy="6439954"/>
          </a:xfrm>
        </p:spPr>
      </p:pic>
    </p:spTree>
    <p:extLst>
      <p:ext uri="{BB962C8B-B14F-4D97-AF65-F5344CB8AC3E}">
        <p14:creationId xmlns:p14="http://schemas.microsoft.com/office/powerpoint/2010/main" val="962222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EE2FDB-7B15-473A-A803-8D3F275E8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0" cap="all" dirty="0">
                <a:solidFill>
                  <a:srgbClr val="7A0D10"/>
                </a:solidFill>
                <a:effectLst/>
                <a:latin typeface="RosgvardPh"/>
              </a:rPr>
              <a:t>ВОЙСКА ПРАВОПОРЯДКА В ГОДЫ ГРАЖДАНСКОЙ ВОЙНЫ И МЕЖВОЕННЫЙ ПЕРИОД (1917–1941 ГГ.)</a:t>
            </a:r>
            <a:br>
              <a:rPr lang="ru-RU" b="1" i="0" cap="all" dirty="0">
                <a:solidFill>
                  <a:srgbClr val="7A0D10"/>
                </a:solidFill>
                <a:effectLst/>
                <a:latin typeface="RosgvardPh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E9EA91-A462-43FF-B80A-1EBDB4723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В период Октябрьской революции 1917 г. обстановка в России требовала, наряду с созданием и укреплением Красной армии, организации специальных вооруженных формирований для выполнения задач по укреплению тыла, обеспечению внутренней охраны.</a:t>
            </a:r>
          </a:p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20 декабря 1917 г. состоялось заседание СНК. С докладом об организации и составе комиссии по борьбе с контрреволюцией и саботажем выступил Феликс Эдмундович Дзержинский. СНК постановил назвать новый орган Всероссийской чрезвычайной комиссией по борьбе с контрреволюцией и саботажем при СНК РСФСР. Позже к этому названию было добавлено Создание войск правопорядка Советского государства и их служебно-боевая деятельность в годы Гражданской войны «и преступлениями по должности»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550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3CD89DD-E814-424E-B824-DEED9E4A08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29" y="137922"/>
            <a:ext cx="10958716" cy="6342607"/>
          </a:xfrm>
        </p:spPr>
      </p:pic>
    </p:spTree>
    <p:extLst>
      <p:ext uri="{BB962C8B-B14F-4D97-AF65-F5344CB8AC3E}">
        <p14:creationId xmlns:p14="http://schemas.microsoft.com/office/powerpoint/2010/main" val="2475089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9AC6880-0A2E-4F9A-AFB7-86574FA803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515" y="111477"/>
            <a:ext cx="7944706" cy="6746524"/>
          </a:xfrm>
        </p:spPr>
      </p:pic>
    </p:spTree>
    <p:extLst>
      <p:ext uri="{BB962C8B-B14F-4D97-AF65-F5344CB8AC3E}">
        <p14:creationId xmlns:p14="http://schemas.microsoft.com/office/powerpoint/2010/main" val="963393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4F20EF-F168-4882-946F-4026AF235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0" cap="all" dirty="0">
                <a:solidFill>
                  <a:srgbClr val="000000"/>
                </a:solidFill>
                <a:effectLst/>
                <a:latin typeface="Roboto Condensed" panose="02000000000000000000" pitchFamily="2" charset="0"/>
              </a:rPr>
              <a:t>ЗАДАЧИ ВОЙСК ВЧК – ВОХР – ВНУС (1917–1922 ГГ.)</a:t>
            </a:r>
            <a:br>
              <a:rPr lang="ru-RU" b="1" i="0" cap="all" dirty="0">
                <a:solidFill>
                  <a:srgbClr val="000000"/>
                </a:solidFill>
                <a:effectLst/>
                <a:latin typeface="Roboto Condensed" panose="02000000000000000000" pitchFamily="2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754B88-1BAE-4070-B873-BCAC26E4B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охрана транспорта (охрана железных дорог и водных путей сообщения);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выполнение продразверстки (учет и сбор излишков хлеба, сохранение урожая, реквизиция и конфискация не разрешенных для провоза предметов, борьба с мешочничеством, охрана продовольственных грузов и маршрутных поездов с продовольствием, охрана складов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губпродкомов</a:t>
            </a: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 и ссыпных пунктов);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борьба в тылу с различного рода вооруженными выступлениями, направленными на дестабилизацию обстановки внутри страны;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охрана границ;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участие в боях на фронтах Гражданской войны.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6378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8800DE9-1EBE-423B-8B9E-B4BE33479A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50" y="52969"/>
            <a:ext cx="10081649" cy="6752062"/>
          </a:xfrm>
        </p:spPr>
      </p:pic>
    </p:spTree>
    <p:extLst>
      <p:ext uri="{BB962C8B-B14F-4D97-AF65-F5344CB8AC3E}">
        <p14:creationId xmlns:p14="http://schemas.microsoft.com/office/powerpoint/2010/main" val="3967881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4F962AA-574D-4760-9931-EC15B7FAA3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946" y="17918"/>
            <a:ext cx="9120108" cy="6840082"/>
          </a:xfrm>
        </p:spPr>
      </p:pic>
    </p:spTree>
    <p:extLst>
      <p:ext uri="{BB962C8B-B14F-4D97-AF65-F5344CB8AC3E}">
        <p14:creationId xmlns:p14="http://schemas.microsoft.com/office/powerpoint/2010/main" val="392177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50ABA-5B04-4CE7-BDDA-B05F7CDA1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0" cap="all" dirty="0">
                <a:solidFill>
                  <a:srgbClr val="000000"/>
                </a:solidFill>
                <a:effectLst/>
                <a:latin typeface="Roboto Condensed" panose="02000000000000000000" pitchFamily="2" charset="0"/>
              </a:rPr>
              <a:t>ЗАДАЧИ ВОЙСК ГПУ – ОГПУ – НКВД (1922–1941 ГГ.)</a:t>
            </a:r>
            <a:br>
              <a:rPr lang="ru-RU" b="1" i="0" cap="all" dirty="0">
                <a:solidFill>
                  <a:srgbClr val="000000"/>
                </a:solidFill>
                <a:effectLst/>
                <a:latin typeface="Roboto Condensed" panose="02000000000000000000" pitchFamily="2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91FB4E-F89C-464B-83B4-0D9F246F6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борьба с бандитизмом;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обслуживание органов ОГПУ (НКВД);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охрана правительственных учреждений и государственных ценностей;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охрана особо важных предприятий промышленности;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сопровождение воинских и особо ценных грузов;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охрана железнодорожных сооружений;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сопровождение заключенных;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охрана мест заключения, содействие администрации во время беспорядков среди заключенных;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охрана тыла армии (в период советско-финляндской войны).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43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F8428F5-4FE4-4A9C-9CF9-D3E771D2D3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74" y="447472"/>
            <a:ext cx="5190345" cy="6295386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D979795-2A47-43DD-B317-85384D192A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915" y="1096793"/>
            <a:ext cx="6712085" cy="503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55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CC70E9-332C-49F3-8072-FB673F3CA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0" cap="all" dirty="0">
                <a:solidFill>
                  <a:srgbClr val="7A0D10"/>
                </a:solidFill>
                <a:effectLst/>
                <a:latin typeface="RosgvardPh"/>
              </a:rPr>
              <a:t>ВОЙСКА НКВД В ГОДЫ ВЕЛИКОЙ ОТЕЧЕСТВЕННОЙ ВОЙНЫ (1941–1945 ГГ.)</a:t>
            </a:r>
            <a:br>
              <a:rPr lang="ru-RU" b="1" i="0" cap="all" dirty="0">
                <a:solidFill>
                  <a:srgbClr val="7A0D10"/>
                </a:solidFill>
                <a:effectLst/>
                <a:latin typeface="RosgvardPh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FDFF1F-4211-4F59-97FB-9BE800C36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ru-RU" b="1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ЗАДАЧИ ВОЙСК НКВД В ГОДЫ ВЕЛИКОЙ ОТЕЧЕСТВЕННОЙ ВОЙНЫ (1941–1945 гг.)</a:t>
            </a:r>
            <a:endParaRPr lang="ru-RU" b="0" i="0" dirty="0">
              <a:solidFill>
                <a:srgbClr val="333333"/>
              </a:solidFill>
              <a:effectLst/>
              <a:latin typeface="Roboto Condensed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обеспечение осадного положения;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охрана тыла действующей Красной армии;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охрана железных дорог, сооружений на них и перевозимых грузов;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охрана особо важных предприятий промышленности;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обеспечение правительственной ВЧ-связи;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охрана и конвоирование осужденных и военнопленных;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борьба с националистическим подпольем и бандитизмом;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выполнение специальных задач руководства государства.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6325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DB5D669-273A-4931-A6A7-81AE0A1FF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6928"/>
            <a:ext cx="10515600" cy="5710035"/>
          </a:xfrm>
        </p:spPr>
        <p:txBody>
          <a:bodyPr>
            <a:normAutofit fontScale="77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22 ИЮНЯ – 20 ИЮЛЯ 1941 г. Героическая оборона Брестской крепости, участие в которой принимали военнослужащие 132-го отдельного батальона конвойных войск НКВД СССР.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24 ИЮНЯ 1941 г. В соответствии с постановлением правительства страны «О мероприятиях по борьбе с парашютными десантами и диверсантами противника в прифронтовой полосе»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на войска НКВД СССР возложена задача охраны тыла действующей Красной армии.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28–30 ИЮНЯ 1941 г. 22-я мотострелковая дивизия войск НКВД СССР обороняла г. Ригу, обеспечивая отход соединений и воинских частей Красной армии за р. Западная Двина.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10 ИЮЛЯ 1941 г. Охрана линий правительственной ВЧ-связи была возложена на войска НКВД СССР.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11 ИЮЛЯ – 19 СЕНТЯБРЯ 1941 г. В обороне Киева участвовали 4-я и 10-я стрелковые дивизии, 13-я конвойная дивизия, 24-я мотострелковая дивизия, 4, 6 и 16-й мотострелковые полки и другие воинские части войск НКВД СССР. За проявленные доблесть и мужество личный состав 56-го отдельного бронепоезда войск НКВД СССР был награжден орденом Красного Знамени.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5–22 АВГУСТА 1941 г. 22-я мотострелковая дивизия войск НКВД СССР приняла участие в обороне г. Таллина.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5390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49354B3-A7EB-4990-B9A7-E1D20853D6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560" y="103526"/>
            <a:ext cx="9204052" cy="6650947"/>
          </a:xfrm>
        </p:spPr>
      </p:pic>
    </p:spTree>
    <p:extLst>
      <p:ext uri="{BB962C8B-B14F-4D97-AF65-F5344CB8AC3E}">
        <p14:creationId xmlns:p14="http://schemas.microsoft.com/office/powerpoint/2010/main" val="4267702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229BF92-514F-4D41-A539-94AF441C5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5294"/>
            <a:ext cx="10515600" cy="6070059"/>
          </a:xfrm>
        </p:spPr>
        <p:txBody>
          <a:bodyPr>
            <a:normAutofit fontScale="6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8 АВГУСТА 1941 г. Государственный Комитет Обороны обязал командование войск НКВД СССР взять под охрану 250 объектов из состава 22 наркоматов.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24 ОКТЯБРЯ – 5 ДЕКАБРЯ 1941 г. Героическая оборона Тулы, в которой участвовала 69-я отдельная бригада войск НКВД СССР.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7 НОЯБРЯ 1941 г. В Москве на Красной площади состоялся военный парад. Из 89 батальонов, участвовавших в параде, 42 батальона были из состава войск НКВД, в том числе и из прославленной ОМСДОН.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9 ДЕКАБРЯ 1941 г. Согласно решению Государственного Комитета Обороны от 30 августа 1941 г. «О транспортировке грузов для Ленинграда» на базе личного состава 13-го мотострелкового полка войск НКВД СССР была создана автоколонна, которая за период блокады Ленинграда перевезла по Дороге жизни 694 тонны различных грузов и эвакуировала более 30 тыс. жителей.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4 ЯНВАРЯ 1942 г. Государственный Комитет Обороны возложил на внутренние войска НКВД СССР задачу по организации и несению службы в городах, освобожденных Красной армией от противника.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14 ОКТЯБРЯ 1942 г. Государственный Комитет Обороны принял постановление «О формировании Отдельной армии войск НКВД».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10–16 МАРТА 1943 г. 17-я стрелковая бригада внутренних войск НКВД СССР вела упорные бои при обороне Харькова.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11–16 СЕНТЯБРЯ 1943 г. 290-й стрелковый полк внутренних войск НКВД СССР вел боевые действия при освобождении Новороссийска. За проявленные доблесть и мужество личный состав полка удостоен почетного наименования «Новороссийский».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27 ОКТЯБРЯ 1943 Г. – 15 ЯНВАРЯ 1944 г. 1-й и 2-й артиллерийские полки в составе сводной артиллерийской бригады войск НКВД СССР участвовали в боевых действиях на Волховском фронте. За проявленные доблесть и мужество личному составу полков присвоено почетное наименование «Новгородский».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068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50F1F69-CB77-4ABC-94BF-F434815674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063" y="82173"/>
            <a:ext cx="9561825" cy="6775827"/>
          </a:xfrm>
        </p:spPr>
      </p:pic>
    </p:spTree>
    <p:extLst>
      <p:ext uri="{BB962C8B-B14F-4D97-AF65-F5344CB8AC3E}">
        <p14:creationId xmlns:p14="http://schemas.microsoft.com/office/powerpoint/2010/main" val="18998590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2C91F24-8069-4588-AFF6-A2E8C1E70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2026"/>
            <a:ext cx="10515600" cy="6215974"/>
          </a:xfrm>
        </p:spPr>
        <p:txBody>
          <a:bodyPr>
            <a:normAutofit fontScale="70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28 НОЯБРЯ – 1 ДЕКАБРЯ 1943 г. Тегеранская конференция глав правительств СССР, США и Великобритании. В обеспечении безопасности проведения конференции участвовали военнослужащие 131-го полка войск НКВД СССР.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17 ИЮЛЯ 1944 г. Командование войск НКВД СССР организовало и провело операцию «Большой вальс». Военнослужащие ОМСДОН, 36-й и 37-й конвойных дивизий войск НКВД СССР провели по Москве около 57 тыс. немецких военнопленных.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18 ДЕКАБРЯ 1944 г. Государственный Комитет Обороны возложил на войска НКВД СССР задачу организации охраны тыла и коммуникаций действующей Красной армии на освобожденной территории Восточной Пруссии, Польши, Чехословакии, Венгрии и Румынии. На основании этого решения были сформированы дополнительно десять дивизий войск НКВД.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4–11 ФЕВРАЛЯ 1945 г. Состоялась Ялтинская (Крымская) конференция глав правительств СССР, США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иВеликобритании</a:t>
            </a: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.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Вобеспечении</a:t>
            </a: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 ее безопасности участвовали два сводных полка войск НКВД СССР.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24 ИЮНЯ 1945 г. Личный состав ОМСДОН в количестве восьми батальонов принимал участие в Параде Победы. Особая сводная рота, в составе которой было сто воинов соединения, бросила к подножию Мавзолея В.И. Ленина 200 трофейных знамен немецко-фашистских войск.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17 ИЮЛЯ – 2 АВГУСТА 1945 г. Войска НКВД СССР участвовали в обеспечении безопасности проведения Потсдамской (Берлинской) конференции глав правительств СССР, США и Великобритании.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9 АВГУСТА – 3 СЕНТЯБРЯ 1945 г. Советско-японская война. В боях против милитаристской Японии приняла участие 3-я стрелковая дивизия внутренних войск НКВД СССР.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57682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599A460-94CA-432A-8D32-67BF0723DC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76" y="10967"/>
            <a:ext cx="9914256" cy="6847034"/>
          </a:xfrm>
        </p:spPr>
      </p:pic>
    </p:spTree>
    <p:extLst>
      <p:ext uri="{BB962C8B-B14F-4D97-AF65-F5344CB8AC3E}">
        <p14:creationId xmlns:p14="http://schemas.microsoft.com/office/powerpoint/2010/main" val="36134260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3F02E2-3A68-46BC-A4C4-26FCFF641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0" cap="all" dirty="0">
                <a:solidFill>
                  <a:srgbClr val="000000"/>
                </a:solidFill>
                <a:effectLst/>
                <a:latin typeface="Roboto Condensed" panose="02000000000000000000" pitchFamily="2" charset="0"/>
              </a:rPr>
              <a:t>ЗАДАЧИ ВОЙСК НКВД–МГБ–МВД СССР (1945–1966 ГГ.)</a:t>
            </a:r>
            <a:br>
              <a:rPr lang="ru-RU" b="1" i="0" cap="all" dirty="0">
                <a:solidFill>
                  <a:srgbClr val="000000"/>
                </a:solidFill>
                <a:effectLst/>
                <a:latin typeface="Roboto Condensed" panose="02000000000000000000" pitchFamily="2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879729-41D1-4F17-B2B5-F65F88FC0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борьба с националистическим подпольем в западных районах Украины, Белоруссии, республиках Прибалтики (до середины 1950-х гг.);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охрана особо важных объектов и специальных грузов;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выполнение оперативных заданий органов государственной безопасности и внутренних дел;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охрана военнопленных, осужденных, лагерей и тюрем с военными преступниками;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конвоирование лиц, содержавшихся под стражей, в судебные учреждения по железным дорогам, морским, речным путям сообщения;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несение патрульно-постовой службы по охране общественного порядка.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7021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44FF76-5B97-4694-9132-196911C5B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0" cap="all" dirty="0">
                <a:solidFill>
                  <a:srgbClr val="7A0D10"/>
                </a:solidFill>
                <a:effectLst/>
                <a:latin typeface="RosgvardPh"/>
              </a:rPr>
              <a:t>ОТ ВНУТРЕННЕЙ СТРАЖИ РОССИЙСКОЙ ИМПЕРИИ К ВОЙСКАМ НАЦИОНАЛЬНОЙ ГВАРДИИ РОССИЙСКОЙ ФЕДЕРАЦИИ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156B81-8F34-43D0-8E80-65CC17FB3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Roboto Condensed" panose="020B0604020202020204" pitchFamily="2" charset="0"/>
              </a:rPr>
              <a:t>Ни одно государство не может обойтись без сил, обеспечивающих правопорядок и законность в стране. В России в настоящее время одной из таких сил являются войска национальной гвардии Российской Федерации.</a:t>
            </a:r>
          </a:p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Roboto Condensed" panose="020B0604020202020204" pitchFamily="2" charset="0"/>
              </a:rPr>
              <a:t>Вооруженные формирования, предназначенные для поддержания правопорядка, обеспечения государственной и общественной безопасности, охраны важных объектов, являются необходимым атрибутом государственной власти. При этом в разных странах они, являясь продуктом исторического развития и складывавшихся общественных отношений в государстве, могут именоваться по-своему, иметь различные формы организации, отличаться некоторыми функциями и особенностями, возможностями боевого и оперативного использования, степенью правового регулирования их служебной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1253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6981D38-5189-4E0B-86A5-C7DDB734C0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263" y="0"/>
            <a:ext cx="9011073" cy="6878454"/>
          </a:xfrm>
        </p:spPr>
      </p:pic>
    </p:spTree>
    <p:extLst>
      <p:ext uri="{BB962C8B-B14F-4D97-AF65-F5344CB8AC3E}">
        <p14:creationId xmlns:p14="http://schemas.microsoft.com/office/powerpoint/2010/main" val="16990663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45312C-5E2B-40BA-A0AB-CFCC1E0FF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0" cap="all" dirty="0">
                <a:solidFill>
                  <a:srgbClr val="000000"/>
                </a:solidFill>
                <a:effectLst/>
                <a:latin typeface="Roboto Condensed" panose="02000000000000000000" pitchFamily="2" charset="0"/>
              </a:rPr>
              <a:t>ЗАДАЧИ ВОЙСК МООП–МВД СССР (1966–1991 ГГ.)</a:t>
            </a:r>
            <a:br>
              <a:rPr lang="ru-RU" b="1" i="0" cap="all" dirty="0">
                <a:solidFill>
                  <a:srgbClr val="000000"/>
                </a:solidFill>
                <a:effectLst/>
                <a:latin typeface="Roboto Condensed" panose="02000000000000000000" pitchFamily="2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6B35AD-D496-473F-A648-2CB89DED4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охрана осужденных и конвоирование лиц, содержащихся под стражей, в судебные учреждения по железным дорогам, морским и речным путям сообщения;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охрана особо важных объектов и специальных грузов;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охрана и оборона искусственных сооружений на железных дорогах Восточной Сибири и Дальнего Востока;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несение патрульно-постовой службы по охране общественного порядка;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участие в выполнении интернационального долга в Республике Афганистан;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участие в ликвидации последствий стихийных бедствий, аварий и катастроф;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обеспечение правового режима чрезвычайного положения.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87104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0B09FF-3943-4453-8D7E-0798A907C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0" cap="all" dirty="0">
                <a:solidFill>
                  <a:srgbClr val="7A0D10"/>
                </a:solidFill>
                <a:effectLst/>
                <a:latin typeface="RosgvardPh"/>
              </a:rPr>
              <a:t>ВНУТРЕННИЕ ВОЙСКА МВД РОССИИ (1991–2016 ГГ.)</a:t>
            </a:r>
            <a:br>
              <a:rPr lang="ru-RU" b="1" i="0" cap="all" dirty="0">
                <a:solidFill>
                  <a:srgbClr val="7A0D10"/>
                </a:solidFill>
                <a:effectLst/>
                <a:latin typeface="RosgvardPh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79A8BA-DB58-479D-85C3-F57B7E038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/>
            <a:r>
              <a:rPr lang="ru-RU" b="1" i="0" cap="all" dirty="0">
                <a:solidFill>
                  <a:srgbClr val="000000"/>
                </a:solidFill>
                <a:effectLst/>
                <a:latin typeface="inherit"/>
              </a:rPr>
              <a:t>ЗАДАЧИ ВНУТРЕННИХ ВОЙСК МВД РОССИИ (1992–1996 ГГ.)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оказание содействия органам внутренних дел Российской Федерации в охране общественного порядка, обеспечении общественной безопасности и правового режима чрезвычайного положения;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охрана важных государственных объектов и специальных грузов;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охрана исправительно-трудовых учреждений, конвоирование осужденных и лиц, заключенных под стражу;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участие в территориальной обороне Российской Федерации.</a:t>
            </a:r>
          </a:p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(Закон Российской Федерации от 24.09.1992 г. «О внутренних войсках Министерства внутренних дел Российской Федерации»)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29961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9CD6D2A-890B-4B21-9EA8-80F6BA9F6B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47" y="-3241"/>
            <a:ext cx="10291863" cy="6861242"/>
          </a:xfrm>
        </p:spPr>
      </p:pic>
    </p:spTree>
    <p:extLst>
      <p:ext uri="{BB962C8B-B14F-4D97-AF65-F5344CB8AC3E}">
        <p14:creationId xmlns:p14="http://schemas.microsoft.com/office/powerpoint/2010/main" val="36213883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8A0AF3-1ABB-4FD1-B80C-75A206576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0" cap="all" dirty="0">
                <a:solidFill>
                  <a:srgbClr val="000000"/>
                </a:solidFill>
                <a:effectLst/>
                <a:latin typeface="Roboto Condensed" panose="02000000000000000000" pitchFamily="2" charset="0"/>
              </a:rPr>
              <a:t>ЗАДАЧИ ВНУТРЕННИХ ВОЙСК МВД РОССИИ (1997–2016 ГГ.)</a:t>
            </a:r>
            <a:br>
              <a:rPr lang="ru-RU" b="1" i="0" cap="all" dirty="0">
                <a:solidFill>
                  <a:srgbClr val="000000"/>
                </a:solidFill>
                <a:effectLst/>
                <a:latin typeface="Roboto Condensed" panose="02000000000000000000" pitchFamily="2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0CA280-9DA4-44B3-8DE1-4BA14C3AA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участие совместно с органами внутренних дел Российской Федерации в охране общественного порядка, обеспечении общественной безопасности и режима чрезвычайного положения;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участие в борьбе с терроризмом и в обеспечении правового режима контртеррористической операции;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охрана важных государственных объектов и специальных грузов;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участие в территориальной обороне Российской Федерации;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оказание содействия пограничным органам федеральной службы безопасности в охране Государственной границы Российской Федерации.</a:t>
            </a:r>
          </a:p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(Федеральный закон Российской Федерации от 06.02.1997 г. «О внутренних войсках Министерства внутренних дел Российской Федерации»)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98606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3F81F01-0E2F-407D-A6F9-A9232DB9C2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995" y="103814"/>
            <a:ext cx="9272010" cy="6650371"/>
          </a:xfrm>
        </p:spPr>
      </p:pic>
    </p:spTree>
    <p:extLst>
      <p:ext uri="{BB962C8B-B14F-4D97-AF65-F5344CB8AC3E}">
        <p14:creationId xmlns:p14="http://schemas.microsoft.com/office/powerpoint/2010/main" val="1220823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74699-B580-47B8-8422-72E85E4CA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0" cap="all" dirty="0">
                <a:solidFill>
                  <a:srgbClr val="7A0D10"/>
                </a:solidFill>
                <a:effectLst/>
                <a:latin typeface="RosgvardPh"/>
              </a:rPr>
              <a:t>ВОЙСКА НАЦИОНАЛЬНОЙ ГВАРДИИ РОССИЙСКОЙ ФЕДЕРАЦИИ (C 2016 Г. ПО НАСТОЯЩЕЕ ВРЕМЯ)</a:t>
            </a:r>
            <a:br>
              <a:rPr lang="ru-RU" b="1" i="0" cap="all" dirty="0">
                <a:solidFill>
                  <a:srgbClr val="7A0D10"/>
                </a:solidFill>
                <a:effectLst/>
                <a:latin typeface="RosgvardPh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0C8586-1783-4CE4-B866-08A368C68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5 апреля 2016 г. Указом Президента Российской Федерации в целях обеспечения государственной и общественной безопасности, защиты прав и свобод человека и гражданина был создан новый федеральный орган исполнительной власти – Федеральная служба войск национальной гвардии Российской Федерации (далее –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Росгвардия</a:t>
            </a: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).</a:t>
            </a:r>
          </a:p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Основой для формирования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Росгвардии</a:t>
            </a: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 стали внутренние войска МВД России, доказавшие свою эффективность и способность выполнять широкий спектр служебно-боевых задач, направленных на обеспечение государственной и общественной безопасности.</a:t>
            </a:r>
          </a:p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Указом Президента Российской Федерации от 5 апреля 2016г. № 158 директором Федеральной службы войск национальной гвардии Российской Федерации – главнокомандующим войсками национальной гвардии Российской Федерации назначен генерал армии Виктор Васильевич Золотов. 3 июля 2016 г. вступил в силу Федеральный закон № 226-ФЗ «О войсках национальной гвардии Российской Федерации».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8060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36C1718-ECD4-4F2D-95E6-78A6F00FFF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6" y="61211"/>
            <a:ext cx="10206043" cy="6796790"/>
          </a:xfrm>
        </p:spPr>
      </p:pic>
    </p:spTree>
    <p:extLst>
      <p:ext uri="{BB962C8B-B14F-4D97-AF65-F5344CB8AC3E}">
        <p14:creationId xmlns:p14="http://schemas.microsoft.com/office/powerpoint/2010/main" val="41651643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FBD497-76E4-48AD-81C6-D68CD5B52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0" cap="all" dirty="0">
                <a:solidFill>
                  <a:srgbClr val="000000"/>
                </a:solidFill>
                <a:effectLst/>
                <a:latin typeface="Roboto Condensed" panose="02000000000000000000" pitchFamily="2" charset="0"/>
              </a:rPr>
              <a:t>ЗАДАЧИ ВОЙСК НАЦИОНАЛЬНОЙ ГВАРДИИ РОССИЙСКОЙ ФЕДЕРАЦИИ</a:t>
            </a:r>
            <a:br>
              <a:rPr lang="ru-RU" b="1" i="0" cap="all" dirty="0">
                <a:solidFill>
                  <a:srgbClr val="000000"/>
                </a:solidFill>
                <a:effectLst/>
                <a:latin typeface="Roboto Condensed" panose="02000000000000000000" pitchFamily="2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0F979A-C50C-41F8-82A2-ECCF362EE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участие в охране общественного порядка, обеспечении общественной безопасности;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охрана важных государственных объектов, специальных грузов, сооружений на коммуникациях в соответствии с перечнями, утвержденными Правительством РФ;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участие в борьбе с терроризмом и экстремизмом;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участие в обеспечении режима чрезвычайного положения, военного положения, правового режима контртеррористической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операции;участие</a:t>
            </a: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 в территориальной обороне Российской Федерации;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оказание содействия пограничным органам Федеральной службы безопасности в охране Государственной границы РФ;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84959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E6D54D1-DC20-46DF-8FA3-B76FCCCD8F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61" y="43318"/>
            <a:ext cx="10222023" cy="6814682"/>
          </a:xfrm>
        </p:spPr>
      </p:pic>
    </p:spTree>
    <p:extLst>
      <p:ext uri="{BB962C8B-B14F-4D97-AF65-F5344CB8AC3E}">
        <p14:creationId xmlns:p14="http://schemas.microsoft.com/office/powerpoint/2010/main" val="2778183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A3688E-9ADD-484C-B424-35174210C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67417" cy="666007"/>
          </a:xfrm>
        </p:spPr>
        <p:txBody>
          <a:bodyPr>
            <a:normAutofit fontScale="90000"/>
          </a:bodyPr>
          <a:lstStyle/>
          <a:p>
            <a:r>
              <a:rPr lang="ru-RU" sz="3100" b="1" i="0" cap="all" dirty="0">
                <a:solidFill>
                  <a:srgbClr val="7A0D10"/>
                </a:solidFill>
                <a:effectLst/>
                <a:latin typeface="RosgvardPh"/>
              </a:rPr>
              <a:t>ВОЙСКА ПРАВОПОРЯДКА В РОССИЙСКОЙ ИМПЕРИИ (1811–1917 ГГ.)</a:t>
            </a:r>
            <a:br>
              <a:rPr lang="ru-RU" b="1" i="0" cap="all" dirty="0">
                <a:solidFill>
                  <a:srgbClr val="7A0D10"/>
                </a:solidFill>
                <a:effectLst/>
                <a:latin typeface="RosgvardPh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83267A-65A6-4A62-B275-3D031B2C5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383" y="1031132"/>
            <a:ext cx="10867417" cy="5461743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b="1" i="0" cap="all" dirty="0">
                <a:solidFill>
                  <a:srgbClr val="000000"/>
                </a:solidFill>
                <a:effectLst/>
                <a:latin typeface="inherit"/>
              </a:rPr>
              <a:t>ЗАДАЧИ ВНУТРЕННЕЙ СТРАЖИ РОССИЙСКОЙ ИМПЕРИИ (1811–1864 ГГ.)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помощь исполнению законов и приговоров суда;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поимка воров, преследование и истребление разбойников и рассеяние запрещенных законом скопищ;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усмирение неповиновений и буйства;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поимка беглых, ушедших преступников и дезертиров;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преследование запрещенных и тайно ввезенных товаров;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помощь свободному движению внутреннего продовольствия;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содействие к сбору податей и недоимок;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охранение порядка и спокойствия церковных обрядов всех исповеданий, законом терпимых;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охранение порядка на ярмарках, торгах, народных и церковных празднествах;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принятие и провожание рекрутов, преступников, арестантов и пленных;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отправление военных, просрочивших отпуска, к их командам;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проведение спасательных работ при стихийных бедствиях;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отряжение нужных часовых к присутственным местам, тюрьмам и острогам;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провожание казны.</a:t>
            </a:r>
          </a:p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Следующий этап развития войск правопорядка начался в 1864 г. с упразднением Отдельного корпуса внутренней стражи. Основные задачи ОКВС были возложены на местные войска.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78988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2CE9F6F-127F-4BDC-93F6-46874C8BA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123" y="642026"/>
            <a:ext cx="10536677" cy="5534937"/>
          </a:xfrm>
        </p:spPr>
        <p:txBody>
          <a:bodyPr>
            <a:normAutofit fontScale="92500" lnSpcReduction="10000"/>
          </a:bodyPr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федеральный государственный контроль (надзор) за соблюдением законодательства РФ в области оборота оружия и в области частной охранной и частной детективной деятельности, а также за обеспечением безопасности объектов топливно-энергетического комплекса, за деятельностью подразделений охраны юридических лиц с особыми уставными задачами и подразделений ведомственной охраны;</a:t>
            </a:r>
          </a:p>
          <a:p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охрана особо важных и режимных объектов, объектов, подлежащих обязательной охране войсками национальной гвардии РФ, в соответствии с перечнем, утвержденным Правительством РФ, охрана имущества физических и юридических лиц по договорам;</a:t>
            </a:r>
          </a:p>
          <a:p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обеспечение по решению Президента Российской Федерации безопасности высших должностных лиц субъектов Российской Федерации (руководителей высших исполнительных органов государственной власти субъектов Российской Федерации) и иных лиц.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61004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DBA4BEF-73A5-48B6-91E9-5D4763FF86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342" y="120248"/>
            <a:ext cx="10104654" cy="6737752"/>
          </a:xfrm>
        </p:spPr>
      </p:pic>
    </p:spTree>
    <p:extLst>
      <p:ext uri="{BB962C8B-B14F-4D97-AF65-F5344CB8AC3E}">
        <p14:creationId xmlns:p14="http://schemas.microsoft.com/office/powerpoint/2010/main" val="6904466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A54F1-55E6-4ED2-8E5D-D9FBE6A0E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3479"/>
          </a:xfrm>
        </p:spPr>
        <p:txBody>
          <a:bodyPr>
            <a:normAutofit fontScale="90000"/>
          </a:bodyPr>
          <a:lstStyle/>
          <a:p>
            <a:r>
              <a:rPr lang="ru-RU" sz="3100" b="1" i="0" cap="all" dirty="0">
                <a:solidFill>
                  <a:srgbClr val="000000"/>
                </a:solidFill>
                <a:effectLst/>
                <a:latin typeface="Roboto Condensed" panose="02000000000000000000" pitchFamily="2" charset="0"/>
              </a:rPr>
              <a:t>ВОЙСКА НАЦИОНАЛЬНОЙ ГВАРДИИ В ЦЕЛЯХ ВЫПОЛНЕНИЯ ВОЗЛОЖЕННЫХ НА НИХ ЗАДАЧ ОСУЩЕСТВЛЯЮТ СЛЕДУЮЩИЕ ПОЛНОМОЧИЯ:</a:t>
            </a:r>
            <a:br>
              <a:rPr lang="ru-RU" b="1" i="0" cap="all" dirty="0">
                <a:solidFill>
                  <a:srgbClr val="000000"/>
                </a:solidFill>
                <a:effectLst/>
                <a:latin typeface="Roboto Condensed" panose="02000000000000000000" pitchFamily="2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B3F2F6-63EF-4A7C-B68E-B29092764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общие полномочия;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специальные полномочия (меры принуждения):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задержание;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вскрытие транспортного средства;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вхождение (проникновение) в жилые и иные помещения, на земельные участки и территории (акватории);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оцепление (блокирование) участков местности (акваторий), жилых и иных помещений, строений и других объектов;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формирование и ведение банков данных о гражданах; 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полномочия по обеспечению режимов чрезвычайного положения, военного положения и правового режима контртеррористической операции и полномочия, связанные с участием в контртеррористической операции;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иные полномочия, предусмотренные федеральными конституционными законами, настоящим Федеральным законом, другими федеральными законами и иными нормативными правовыми актами Российской Федерации.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09211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ED76759-84B3-41C7-8BAB-D06AA50F8E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614" y="69259"/>
            <a:ext cx="10183113" cy="6788742"/>
          </a:xfrm>
        </p:spPr>
      </p:pic>
    </p:spTree>
    <p:extLst>
      <p:ext uri="{BB962C8B-B14F-4D97-AF65-F5344CB8AC3E}">
        <p14:creationId xmlns:p14="http://schemas.microsoft.com/office/powerpoint/2010/main" val="30600329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52F4630-B32B-47FD-AB39-F2B1A1289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Сегодня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Росгвардия</a:t>
            </a: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 – это один из важнейших элементов системы безопасности государства. Верные девизу ведомства «Всегда на страже!» военнослужащие и сотрудники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Росгвардии</a:t>
            </a: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 успешно выполняют ответственные задачи и всегда оказывают помощь попавшим в беду.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34928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788BD6D-6780-4DF2-923B-2B9EAED415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62" y="494531"/>
            <a:ext cx="11737875" cy="5868938"/>
          </a:xfrm>
        </p:spPr>
      </p:pic>
    </p:spTree>
    <p:extLst>
      <p:ext uri="{BB962C8B-B14F-4D97-AF65-F5344CB8AC3E}">
        <p14:creationId xmlns:p14="http://schemas.microsoft.com/office/powerpoint/2010/main" val="3170677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7B7ABF7-A617-4CA2-B694-23D763CBD5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66" y="446876"/>
            <a:ext cx="4216446" cy="596424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338F74-EB40-4B13-A814-CD428333E8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350" y="88431"/>
            <a:ext cx="4902825" cy="668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01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7D175C-6EC6-4631-A96F-244730F0C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0" cap="all" dirty="0">
                <a:solidFill>
                  <a:srgbClr val="000000"/>
                </a:solidFill>
                <a:effectLst/>
                <a:latin typeface="Roboto Condensed" panose="02000000000000000000" pitchFamily="2" charset="0"/>
              </a:rPr>
              <a:t>ЗАДАЧИ МЕСТНЫХ ВОЙСК РОССИЙСКОЙ ИМПЕРИИ (1864–1917 ГГ.)</a:t>
            </a:r>
            <a:br>
              <a:rPr lang="ru-RU" b="1" i="0" cap="all" dirty="0">
                <a:solidFill>
                  <a:srgbClr val="000000"/>
                </a:solidFill>
                <a:effectLst/>
                <a:latin typeface="Roboto Condensed" panose="02000000000000000000" pitchFamily="2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DCBAEE-CC04-449D-8D10-1F6BA3C2F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караульная и конвойная служба;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усмирение буйств и неповиновений;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рассеяние запрещенных скопищ;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поимка воров, разбойников;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подготовка в военное время кадров резервных и запасных войск.</a:t>
            </a:r>
          </a:p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В январе 1886 г. по высочайшему повелению Александра III было предписано для организации конвойной стражи сформировать в течение года 567 конвойных команд. Конвойные команды имели двойное подчинение. Расходы по их содержанию возлагались на МВД, а все организационные мероприятия – на Военное министерство.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9556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25E7506-3D14-4775-B88C-397D85B6A5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396" y="271182"/>
            <a:ext cx="5124685" cy="6315635"/>
          </a:xfrm>
        </p:spPr>
      </p:pic>
    </p:spTree>
    <p:extLst>
      <p:ext uri="{BB962C8B-B14F-4D97-AF65-F5344CB8AC3E}">
        <p14:creationId xmlns:p14="http://schemas.microsoft.com/office/powerpoint/2010/main" val="3745174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8E23BF-62DA-4937-99AE-88DD83244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0" cap="all" dirty="0">
                <a:solidFill>
                  <a:srgbClr val="000000"/>
                </a:solidFill>
                <a:effectLst/>
                <a:latin typeface="Roboto Condensed" panose="02000000000000000000" pitchFamily="2" charset="0"/>
              </a:rPr>
              <a:t>ЗАДАЧИ КОНВОЙНОЙ СТРАЖИ РОССИЙСКОЙ ИМПЕРИИ (1886–1917 ГГ.)</a:t>
            </a:r>
            <a:br>
              <a:rPr lang="ru-RU" b="1" i="0" cap="all" dirty="0">
                <a:solidFill>
                  <a:srgbClr val="000000"/>
                </a:solidFill>
                <a:effectLst/>
                <a:latin typeface="Roboto Condensed" panose="02000000000000000000" pitchFamily="2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1F40A3-8462-4F77-9B88-00FA31A1C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сопровождение арестантов всех категорий, пересылаемых этапным порядком по территории европейской России (за исключением Финляндии и Кавказа) и по Главному ссыльному тракту в Сибири;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сопровождение арестантов гражданского ведомства на внешние работы и в присутственные места;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содействие тюремному начальству при производстве внезапных обысков и подавлении беспорядков в местах заключения;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наружная охрана тюрем там, где это будет признано необходимым.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1831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88E2D8-13A8-4608-8997-E019820D0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E5781C-9E0B-461B-883D-6EDE68767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Начавшаяся в 1914 г. Первая мировая война выдвинула перед формированиями местных войск и конвойной стражи, кроме выполняемых повседневных задач, совершенно новые задачи военного времени.</a:t>
            </a:r>
          </a:p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В годы войны местные войска обеспечивали проведение мобилизационных мероприятий, наводили порядок в тыловых районах, отправляли пополнение в армию, помогали осуществлять населению военно-конскую повинность, содержали материальные запасы для вновь формируемых воинских частей. В тылу фронтов местные войска несли гарнизонную и караульную службу.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19439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2806</Words>
  <Application>Microsoft Office PowerPoint</Application>
  <PresentationFormat>Широкоэкранный</PresentationFormat>
  <Paragraphs>157</Paragraphs>
  <Slides>45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2" baseType="lpstr">
      <vt:lpstr>Arial</vt:lpstr>
      <vt:lpstr>Calibri</vt:lpstr>
      <vt:lpstr>Calibri Light</vt:lpstr>
      <vt:lpstr>inherit</vt:lpstr>
      <vt:lpstr>Roboto Condensed</vt:lpstr>
      <vt:lpstr>RosgvardPh</vt:lpstr>
      <vt:lpstr>Тема Office</vt:lpstr>
      <vt:lpstr>ДЕНЬ ВОЙСК НАЦИОНАЛЬНОЙ ГВАРДИИ РОССИЙСКОЙ ФЕДЕРАЦИИ </vt:lpstr>
      <vt:lpstr>Презентация PowerPoint</vt:lpstr>
      <vt:lpstr>ОТ ВНУТРЕННЕЙ СТРАЖИ РОССИЙСКОЙ ИМПЕРИИ К ВОЙСКАМ НАЦИОНАЛЬНОЙ ГВАРДИИ РОССИЙСКОЙ ФЕДЕРАЦИИ</vt:lpstr>
      <vt:lpstr>ВОЙСКА ПРАВОПОРЯДКА В РОССИЙСКОЙ ИМПЕРИИ (1811–1917 ГГ.) </vt:lpstr>
      <vt:lpstr>Презентация PowerPoint</vt:lpstr>
      <vt:lpstr>ЗАДАЧИ МЕСТНЫХ ВОЙСК РОССИЙСКОЙ ИМПЕРИИ (1864–1917 ГГ.) </vt:lpstr>
      <vt:lpstr>Презентация PowerPoint</vt:lpstr>
      <vt:lpstr>ЗАДАЧИ КОНВОЙНОЙ СТРАЖИ РОССИЙСКОЙ ИМПЕРИИ (1886–1917 ГГ.) </vt:lpstr>
      <vt:lpstr>Презентация PowerPoint</vt:lpstr>
      <vt:lpstr>Презентация PowerPoint</vt:lpstr>
      <vt:lpstr>ОСНОВНЫЕ ИСТОРИЧЕСКИЕ ДАТЫ (1811–1917 ГГ.) </vt:lpstr>
      <vt:lpstr>Презентация PowerPoint</vt:lpstr>
      <vt:lpstr>Презентация PowerPoint</vt:lpstr>
      <vt:lpstr>Презентация PowerPoint</vt:lpstr>
      <vt:lpstr>ВОЙСКА ПРАВОПОРЯДКА В ГОДЫ ГРАЖДАНСКОЙ ВОЙНЫ И МЕЖВОЕННЫЙ ПЕРИОД (1917–1941 ГГ.) </vt:lpstr>
      <vt:lpstr>Презентация PowerPoint</vt:lpstr>
      <vt:lpstr>Презентация PowerPoint</vt:lpstr>
      <vt:lpstr>ЗАДАЧИ ВОЙСК ВЧК – ВОХР – ВНУС (1917–1922 ГГ.) </vt:lpstr>
      <vt:lpstr>Презентация PowerPoint</vt:lpstr>
      <vt:lpstr>ЗАДАЧИ ВОЙСК ГПУ – ОГПУ – НКВД (1922–1941 ГГ.) </vt:lpstr>
      <vt:lpstr>Презентация PowerPoint</vt:lpstr>
      <vt:lpstr>ВОЙСКА НКВД В ГОДЫ ВЕЛИКОЙ ОТЕЧЕСТВЕННОЙ ВОЙНЫ (1941–1945 ГГ.)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ВОЙСК НКВД–МГБ–МВД СССР (1945–1966 ГГ.) </vt:lpstr>
      <vt:lpstr>Презентация PowerPoint</vt:lpstr>
      <vt:lpstr>ЗАДАЧИ ВОЙСК МООП–МВД СССР (1966–1991 ГГ.) </vt:lpstr>
      <vt:lpstr>ВНУТРЕННИЕ ВОЙСКА МВД РОССИИ (1991–2016 ГГ.) </vt:lpstr>
      <vt:lpstr>Презентация PowerPoint</vt:lpstr>
      <vt:lpstr>ЗАДАЧИ ВНУТРЕННИХ ВОЙСК МВД РОССИИ (1997–2016 ГГ.) </vt:lpstr>
      <vt:lpstr>Презентация PowerPoint</vt:lpstr>
      <vt:lpstr>ВОЙСКА НАЦИОНАЛЬНОЙ ГВАРДИИ РОССИЙСКОЙ ФЕДЕРАЦИИ (C 2016 Г. ПО НАСТОЯЩЕЕ ВРЕМЯ) </vt:lpstr>
      <vt:lpstr>Презентация PowerPoint</vt:lpstr>
      <vt:lpstr>ЗАДАЧИ ВОЙСК НАЦИОНАЛЬНОЙ ГВАРДИИ РОССИЙСКОЙ ФЕДЕРАЦИИ </vt:lpstr>
      <vt:lpstr>Презентация PowerPoint</vt:lpstr>
      <vt:lpstr>Презентация PowerPoint</vt:lpstr>
      <vt:lpstr>Презентация PowerPoint</vt:lpstr>
      <vt:lpstr>ВОЙСКА НАЦИОНАЛЬНОЙ ГВАРДИИ В ЦЕЛЯХ ВЫПОЛНЕНИЯ ВОЗЛОЖЕННЫХ НА НИХ ЗАДАЧ ОСУЩЕСТВЛЯЮТ СЛЕДУЮЩИЕ ПОЛНОМОЧИЯ: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ВОЙСК НАЦИОНАЛЬНОЙ ГВАРДИИ РОССИЙСКОЙ ФЕДЕРАЦИИ</dc:title>
  <dc:creator>XE</dc:creator>
  <cp:lastModifiedBy>XE</cp:lastModifiedBy>
  <cp:revision>9</cp:revision>
  <dcterms:created xsi:type="dcterms:W3CDTF">2024-03-26T12:51:31Z</dcterms:created>
  <dcterms:modified xsi:type="dcterms:W3CDTF">2024-05-17T12:52:14Z</dcterms:modified>
</cp:coreProperties>
</file>